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webp" ContentType="image/webp"/>
  <Override PartName="/ppt/media/image11.webp" ContentType="image/webp"/>
  <Override PartName="/ppt/media/image12.webp" ContentType="image/webp"/>
  <Override PartName="/ppt/media/image13.webp" ContentType="image/webp"/>
  <Override PartName="/ppt/media/image14.webp" ContentType="image/webp"/>
  <Override PartName="/ppt/media/image15.webp" ContentType="image/webp"/>
  <Override PartName="/ppt/media/image16.webp" ContentType="image/webp"/>
  <Override PartName="/ppt/media/image17.webp" ContentType="image/webp"/>
  <Override PartName="/ppt/media/image18.webp" ContentType="image/webp"/>
  <Override PartName="/ppt/media/image19.webp" ContentType="image/webp"/>
  <Override PartName="/ppt/media/image20.webp" ContentType="image/webp"/>
  <Override PartName="/ppt/media/image21.webp" ContentType="image/webp"/>
  <Override PartName="/ppt/media/image22.webp" ContentType="image/webp"/>
  <Override PartName="/ppt/media/image23.webp" ContentType="image/webp"/>
  <Override PartName="/ppt/media/image24.webp" ContentType="image/webp"/>
  <Override PartName="/ppt/media/image25.webp" ContentType="image/webp"/>
  <Override PartName="/ppt/media/image3.webp" ContentType="image/webp"/>
  <Override PartName="/ppt/media/image4.webp" ContentType="image/webp"/>
  <Override PartName="/ppt/media/image6.webp" ContentType="image/webp"/>
  <Override PartName="/ppt/media/image7.webp" ContentType="image/webp"/>
  <Override PartName="/ppt/media/image9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65" r:id="rId5"/>
    <p:sldId id="257" r:id="rId6"/>
    <p:sldId id="264" r:id="rId7"/>
    <p:sldId id="258" r:id="rId8"/>
    <p:sldId id="259" r:id="rId9"/>
    <p:sldId id="266" r:id="rId10"/>
    <p:sldId id="267" r:id="rId11"/>
    <p:sldId id="262" r:id="rId12"/>
    <p:sldId id="263" r:id="rId13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6" userDrawn="1">
          <p15:clr>
            <a:srgbClr val="A4A3A4"/>
          </p15:clr>
        </p15:guide>
        <p15:guide id="2" pos="28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5" d="100"/>
          <a:sy n="75" d="100"/>
        </p:scale>
        <p:origin x="1594" y="43"/>
      </p:cViewPr>
      <p:guideLst>
        <p:guide orient="horz" pos="2146"/>
        <p:guide pos="289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D4366-29E6-47E6-9C8D-BDA0E43C4D4C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0EBED1-F737-49BD-9A27-2942A596188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EBED1-F737-49BD-9A27-2942A5961881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EBED1-F737-49BD-9A27-2942A5961881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PhAnim="0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PhAnim="0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PhAnim="0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PhAnim="0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PhAnim="0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PhAnim="0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PhAnim="0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PhAnim="0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PhAnim="0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PhAnim="0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 panose="020B0604020202020204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 panose="020B0604020202020204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 panose="020B0604020202020204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 panose="020B0604020202020204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 panose="020B0604020202020204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webp"/><Relationship Id="rId2" Type="http://schemas.openxmlformats.org/officeDocument/2006/relationships/image" Target="../media/image3.webp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webp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webp"/><Relationship Id="rId2" Type="http://schemas.openxmlformats.org/officeDocument/2006/relationships/image" Target="../media/image1.jpeg"/><Relationship Id="rId1" Type="http://schemas.openxmlformats.org/officeDocument/2006/relationships/image" Target="../media/image7.webp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webp"/><Relationship Id="rId2" Type="http://schemas.openxmlformats.org/officeDocument/2006/relationships/image" Target="../media/image8.jpe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5.webp"/><Relationship Id="rId6" Type="http://schemas.openxmlformats.org/officeDocument/2006/relationships/image" Target="../media/image14.webp"/><Relationship Id="rId5" Type="http://schemas.openxmlformats.org/officeDocument/2006/relationships/image" Target="../media/image13.webp"/><Relationship Id="rId4" Type="http://schemas.openxmlformats.org/officeDocument/2006/relationships/image" Target="../media/image12.webp"/><Relationship Id="rId3" Type="http://schemas.openxmlformats.org/officeDocument/2006/relationships/image" Target="../media/image11.webp"/><Relationship Id="rId2" Type="http://schemas.openxmlformats.org/officeDocument/2006/relationships/image" Target="../media/image10.webp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2.webp"/><Relationship Id="rId7" Type="http://schemas.openxmlformats.org/officeDocument/2006/relationships/image" Target="../media/image21.webp"/><Relationship Id="rId6" Type="http://schemas.openxmlformats.org/officeDocument/2006/relationships/image" Target="../media/image20.webp"/><Relationship Id="rId5" Type="http://schemas.openxmlformats.org/officeDocument/2006/relationships/image" Target="../media/image19.webp"/><Relationship Id="rId4" Type="http://schemas.openxmlformats.org/officeDocument/2006/relationships/image" Target="../media/image18.webp"/><Relationship Id="rId3" Type="http://schemas.openxmlformats.org/officeDocument/2006/relationships/image" Target="../media/image17.webp"/><Relationship Id="rId2" Type="http://schemas.openxmlformats.org/officeDocument/2006/relationships/image" Target="../media/image16.webp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webp"/><Relationship Id="rId2" Type="http://schemas.openxmlformats.org/officeDocument/2006/relationships/image" Target="../media/image23.webp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webp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-36195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11560" y="156118"/>
            <a:ext cx="8136903" cy="1309538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Такталачукская основная общеобразовательная школа Актанышского муниципального района РТ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400" b="1" i="1" dirty="0">
              <a:solidFill>
                <a:srgbClr val="FF0000"/>
              </a:solidFill>
              <a:latin typeface="Segoe Script" panose="030B0504020000000003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65853" y="1227636"/>
            <a:ext cx="6400800" cy="1872208"/>
          </a:xfrm>
        </p:spPr>
        <p:txBody>
          <a:bodyPr>
            <a:noAutofit/>
          </a:bodyPr>
          <a:lstStyle/>
          <a:p>
            <a:pPr>
              <a:defRPr/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конкурс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«Лучшая школьная столовая»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6" name="Подзаголовок 2"/>
          <p:cNvSpPr txBox="1"/>
          <p:nvPr/>
        </p:nvSpPr>
        <p:spPr bwMode="auto">
          <a:xfrm rot="10800000" flipV="1">
            <a:off x="1365853" y="5517232"/>
            <a:ext cx="6192688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Такталачук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г.</a:t>
            </a:r>
            <a:endParaRPr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3885" y="2214505"/>
            <a:ext cx="6624736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приготовлении поваром школьной столовой горячего завтрака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6e255b4b6b8375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80711" y="6370637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-1488" y="0"/>
            <a:ext cx="9145488" cy="6858000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 bwMode="auto">
          <a:xfrm>
            <a:off x="-1488" y="1484784"/>
            <a:ext cx="8952996" cy="1556792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всем  приятного аппетита и напоминаем, что  завтрак для школьника очень важен.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8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ЗДОРОВЫ! </a:t>
            </a:r>
            <a:endParaRPr lang="ru-RU" sz="28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85593"/>
            <a:ext cx="4399214" cy="233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-10764"/>
            <a:ext cx="9150029" cy="68687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757242" y="692696"/>
            <a:ext cx="39535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не боюсь еще и еще раз повторить: </a:t>
            </a:r>
            <a:endParaRPr lang="ru-RU" sz="20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абота о здоровье – это важнейший труд воспитателя. От жизнерадостности, бодрости детей зависит их духовная жизнь, мировоззрение, умственное развитие, прочность знаний, вера в свои силы. </a:t>
            </a:r>
            <a:endParaRPr lang="ru-RU" sz="20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В.А. Сухомлинский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rcRect l="22042" t="2951" r="34653" b="2242"/>
          <a:stretch>
            <a:fillRect/>
          </a:stretch>
        </p:blipFill>
        <p:spPr>
          <a:xfrm>
            <a:off x="35560" y="188595"/>
            <a:ext cx="3883025" cy="2955925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3"/>
          <a:srcRect b="22926"/>
          <a:stretch>
            <a:fillRect/>
          </a:stretch>
        </p:blipFill>
        <p:spPr>
          <a:xfrm>
            <a:off x="899160" y="3284855"/>
            <a:ext cx="4424045" cy="3420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-10764"/>
            <a:ext cx="9150029" cy="6868764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 bwMode="auto">
          <a:xfrm>
            <a:off x="208280" y="2686685"/>
            <a:ext cx="3754755" cy="416814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завтрака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Плов из птицы(грудка куриная);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  <a:sym typeface="+mn-ea"/>
              </a:rPr>
              <a:t>Напиток из смеси сухофруктов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Салат «Степной»;</a:t>
            </a:r>
            <a:endParaRPr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Хлеб пшеничный;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Хлеб ржаной;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Пряники.</a:t>
            </a:r>
            <a:endParaRPr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ru-RU" sz="2400" b="1" dirty="0">
              <a:solidFill>
                <a:srgbClr val="FF0000"/>
              </a:solidFill>
            </a:endParaRPr>
          </a:p>
          <a:p>
            <a:pPr>
              <a:defRPr/>
            </a:pPr>
            <a:endParaRPr dirty="0">
              <a:solidFill>
                <a:srgbClr val="FF000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 bwMode="auto">
          <a:xfrm>
            <a:off x="4023542" y="204897"/>
            <a:ext cx="4769107" cy="167331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детей в школе – один из важных факторов, определяющих  здоровье учащихся</a:t>
            </a:r>
            <a:endParaRPr lang="ru-RU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66531344" name="Рисунок 16665313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9341" y="142919"/>
            <a:ext cx="3526822" cy="2334756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3"/>
          <a:srcRect t="40176" b="3120"/>
          <a:stretch>
            <a:fillRect/>
          </a:stretch>
        </p:blipFill>
        <p:spPr>
          <a:xfrm>
            <a:off x="4355465" y="1844675"/>
            <a:ext cx="3857625" cy="388874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питание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36195" y="-27274"/>
            <a:ext cx="9150029" cy="68687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-1076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  <a:endParaRPr lang="ru-RU" sz="32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944" y="1652464"/>
            <a:ext cx="4114800" cy="26928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То, чем позавтракал утром, влияет на наше настроение и самочувствие весь день. Вкусный завтрак должен быть здоровым и разносторонним, но ни в коем случае однообразным. Общее мнение такое, что на завтрак надо обязательно есть кашу.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Изображение 4"/>
          <p:cNvPicPr/>
          <p:nvPr/>
        </p:nvPicPr>
        <p:blipFill>
          <a:blip r:embed="rId3"/>
          <a:srcRect t="40552" b="11024"/>
          <a:stretch>
            <a:fillRect/>
          </a:stretch>
        </p:blipFill>
        <p:spPr>
          <a:xfrm>
            <a:off x="5045075" y="1196975"/>
            <a:ext cx="3489960" cy="2736215"/>
          </a:xfrm>
          <a:prstGeom prst="rect">
            <a:avLst/>
          </a:prstGeom>
        </p:spPr>
      </p:pic>
      <p:pic>
        <p:nvPicPr>
          <p:cNvPr id="7" name="Изображение 6"/>
          <p:cNvPicPr/>
          <p:nvPr/>
        </p:nvPicPr>
        <p:blipFill>
          <a:blip r:embed="rId1"/>
          <a:srcRect t="31778" b="28324"/>
          <a:stretch>
            <a:fillRect/>
          </a:stretch>
        </p:blipFill>
        <p:spPr>
          <a:xfrm>
            <a:off x="1043940" y="3933190"/>
            <a:ext cx="3857625" cy="27362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prestig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-14103" y="-2312"/>
            <a:ext cx="9158103" cy="6858000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 bwMode="auto">
          <a:xfrm>
            <a:off x="11492" y="4653136"/>
            <a:ext cx="9132508" cy="2202552"/>
          </a:xfrm>
        </p:spPr>
        <p:txBody>
          <a:bodyPr>
            <a:normAutofit/>
          </a:bodyPr>
          <a:lstStyle/>
          <a:p>
            <a:pPr>
              <a:defRPr/>
            </a:pPr>
            <a:endParaRPr lang="ru-RU" sz="2200">
              <a:solidFill>
                <a:srgbClr val="003300"/>
              </a:solidFill>
            </a:endParaRPr>
          </a:p>
          <a:p>
            <a:pPr>
              <a:defRPr/>
            </a:pPr>
            <a:r>
              <a:rPr lang="ru-RU" sz="2200">
                <a:solidFill>
                  <a:srgbClr val="003300"/>
                </a:solidFill>
              </a:rPr>
              <a:t> </a:t>
            </a:r>
            <a:endParaRPr lang="ru-RU" sz="2200">
              <a:solidFill>
                <a:srgbClr val="00330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 bwMode="auto">
          <a:xfrm>
            <a:off x="1115616" y="80323"/>
            <a:ext cx="6537657" cy="96274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 салата</a:t>
            </a:r>
            <a:endParaRPr lang="ru-RU" sz="36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3"/>
          <p:cNvSpPr txBox="1"/>
          <p:nvPr/>
        </p:nvSpPr>
        <p:spPr bwMode="auto">
          <a:xfrm>
            <a:off x="309245" y="1412875"/>
            <a:ext cx="4545330" cy="4257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spcBef>
                <a:spcPts val="0"/>
              </a:spcBef>
              <a:buFont typeface="Arial" panose="020B0604020202020204"/>
              <a:buNone/>
              <a:defRPr sz="3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spcBef>
                <a:spcPts val="0"/>
              </a:spcBef>
              <a:buFont typeface="Arial" panose="020B0604020202020204"/>
              <a:buNone/>
              <a:defRPr sz="2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spcBef>
                <a:spcPts val="0"/>
              </a:spcBef>
              <a:buFont typeface="Arial" panose="020B0604020202020204"/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Ингредиенты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</a:t>
            </a:r>
            <a:r>
              <a:rPr lang="ru-RU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 - (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отварной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Морковь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 (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отварная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Огурцы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 (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маринованные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соленые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горошек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(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консервированный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 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Масло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растительное</a:t>
            </a:r>
            <a:endParaRPr lang="en-US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</a:t>
            </a:r>
            <a:r>
              <a:rPr lang="en-US" alt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приготовления</a:t>
            </a:r>
            <a:r>
              <a:rPr lang="en-US" alt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ru-RU" sz="2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ингредиенты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Порежьте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кубиком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отварную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морковь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Нарежьте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кубиком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отварной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Нарежьте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кубиком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соленые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маринованные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огурцы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Добавьте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салат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горошек</a:t>
            </a:r>
            <a:r>
              <a:rPr lang="ru-RU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растительное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масло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перемешайте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5220335" y="1340485"/>
            <a:ext cx="3344545" cy="1605915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3"/>
          <a:srcRect t="42278" r="26403" b="27278"/>
          <a:stretch>
            <a:fillRect/>
          </a:stretch>
        </p:blipFill>
        <p:spPr>
          <a:xfrm>
            <a:off x="5579745" y="3429000"/>
            <a:ext cx="2839085" cy="2087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одзаголовок 3"/>
          <p:cNvSpPr txBox="1"/>
          <p:nvPr/>
        </p:nvSpPr>
        <p:spPr bwMode="auto">
          <a:xfrm>
            <a:off x="1907703" y="5939719"/>
            <a:ext cx="2690570" cy="6321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spcBef>
                <a:spcPts val="0"/>
              </a:spcBef>
              <a:buFont typeface="Arial" panose="020B0604020202020204"/>
              <a:buNone/>
              <a:defRPr sz="3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spcBef>
                <a:spcPts val="0"/>
              </a:spcBef>
              <a:buFont typeface="Arial" panose="020B0604020202020204"/>
              <a:buNone/>
              <a:defRPr sz="2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spcBef>
                <a:spcPts val="0"/>
              </a:spcBef>
              <a:buFont typeface="Arial" panose="020B0604020202020204"/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ru-RU" sz="2200" b="1">
                <a:solidFill>
                  <a:srgbClr val="003300"/>
                </a:solidFill>
              </a:rPr>
              <a:t> </a:t>
            </a:r>
            <a:endParaRPr lang="ru-RU" sz="2200" b="1">
              <a:solidFill>
                <a:srgbClr val="003300"/>
              </a:solidFill>
            </a:endParaRPr>
          </a:p>
        </p:txBody>
      </p:sp>
      <p:pic>
        <p:nvPicPr>
          <p:cNvPr id="6" name="Изображение 5"/>
          <p:cNvPicPr/>
          <p:nvPr/>
        </p:nvPicPr>
        <p:blipFill>
          <a:blip r:embed="rId2"/>
          <a:stretch>
            <a:fillRect/>
          </a:stretch>
        </p:blipFill>
        <p:spPr>
          <a:xfrm>
            <a:off x="35560" y="-27305"/>
            <a:ext cx="2541905" cy="3168015"/>
          </a:xfrm>
          <a:prstGeom prst="rect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44165" y="-386715"/>
            <a:ext cx="2516505" cy="3488690"/>
          </a:xfrm>
          <a:prstGeom prst="rect">
            <a:avLst/>
          </a:prstGeom>
        </p:spPr>
      </p:pic>
      <p:pic>
        <p:nvPicPr>
          <p:cNvPr id="9" name="Изображение 8"/>
          <p:cNvPicPr/>
          <p:nvPr/>
        </p:nvPicPr>
        <p:blipFill>
          <a:blip r:embed="rId4"/>
          <a:stretch>
            <a:fillRect/>
          </a:stretch>
        </p:blipFill>
        <p:spPr>
          <a:xfrm>
            <a:off x="5796280" y="-62230"/>
            <a:ext cx="3045460" cy="3635375"/>
          </a:xfrm>
          <a:prstGeom prst="rect">
            <a:avLst/>
          </a:prstGeom>
        </p:spPr>
      </p:pic>
      <p:pic>
        <p:nvPicPr>
          <p:cNvPr id="10" name="Изображение 9"/>
          <p:cNvPicPr/>
          <p:nvPr/>
        </p:nvPicPr>
        <p:blipFill>
          <a:blip r:embed="rId5"/>
          <a:stretch>
            <a:fillRect/>
          </a:stretch>
        </p:blipFill>
        <p:spPr>
          <a:xfrm>
            <a:off x="2555875" y="3573145"/>
            <a:ext cx="2241550" cy="3268980"/>
          </a:xfrm>
          <a:prstGeom prst="rect">
            <a:avLst/>
          </a:prstGeom>
        </p:spPr>
      </p:pic>
      <p:pic>
        <p:nvPicPr>
          <p:cNvPr id="11" name="Изображение 10"/>
          <p:cNvPicPr/>
          <p:nvPr/>
        </p:nvPicPr>
        <p:blipFill>
          <a:blip r:embed="rId6"/>
          <a:stretch>
            <a:fillRect/>
          </a:stretch>
        </p:blipFill>
        <p:spPr>
          <a:xfrm>
            <a:off x="35560" y="3307715"/>
            <a:ext cx="2397125" cy="3550285"/>
          </a:xfrm>
          <a:prstGeom prst="rect">
            <a:avLst/>
          </a:prstGeom>
        </p:spPr>
      </p:pic>
      <p:pic>
        <p:nvPicPr>
          <p:cNvPr id="12" name="Изображение 11"/>
          <p:cNvPicPr/>
          <p:nvPr/>
        </p:nvPicPr>
        <p:blipFill>
          <a:blip r:embed="rId7"/>
          <a:srcRect t="16028" r="-1605" b="33574"/>
          <a:stretch>
            <a:fillRect/>
          </a:stretch>
        </p:blipFill>
        <p:spPr>
          <a:xfrm>
            <a:off x="5436235" y="3670935"/>
            <a:ext cx="3710305" cy="3187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wind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3556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Изображение 4"/>
          <p:cNvPicPr/>
          <p:nvPr/>
        </p:nvPicPr>
        <p:blipFill>
          <a:blip r:embed="rId2"/>
          <a:srcRect t="14981" b="22019"/>
          <a:stretch>
            <a:fillRect/>
          </a:stretch>
        </p:blipFill>
        <p:spPr>
          <a:xfrm>
            <a:off x="3204210" y="188595"/>
            <a:ext cx="2324735" cy="2703195"/>
          </a:xfrm>
          <a:prstGeom prst="rect">
            <a:avLst/>
          </a:prstGeom>
        </p:spPr>
      </p:pic>
      <p:pic>
        <p:nvPicPr>
          <p:cNvPr id="6" name="Изображение 5"/>
          <p:cNvPicPr/>
          <p:nvPr/>
        </p:nvPicPr>
        <p:blipFill>
          <a:blip r:embed="rId3"/>
          <a:srcRect t="19176" b="6269"/>
          <a:stretch>
            <a:fillRect/>
          </a:stretch>
        </p:blipFill>
        <p:spPr>
          <a:xfrm>
            <a:off x="6012180" y="116840"/>
            <a:ext cx="2158365" cy="2847340"/>
          </a:xfrm>
          <a:prstGeom prst="rect">
            <a:avLst/>
          </a:prstGeom>
        </p:spPr>
      </p:pic>
      <p:pic>
        <p:nvPicPr>
          <p:cNvPr id="7" name="Изображение 6"/>
          <p:cNvPicPr/>
          <p:nvPr/>
        </p:nvPicPr>
        <p:blipFill>
          <a:blip r:embed="rId4"/>
          <a:srcRect t="14468" b="16438"/>
          <a:stretch>
            <a:fillRect/>
          </a:stretch>
        </p:blipFill>
        <p:spPr>
          <a:xfrm>
            <a:off x="252095" y="116840"/>
            <a:ext cx="2540000" cy="2637155"/>
          </a:xfrm>
          <a:prstGeom prst="rect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5"/>
          <a:srcRect t="11833"/>
          <a:stretch>
            <a:fillRect/>
          </a:stretch>
        </p:blipFill>
        <p:spPr>
          <a:xfrm>
            <a:off x="252095" y="3140710"/>
            <a:ext cx="2320290" cy="3562985"/>
          </a:xfrm>
          <a:prstGeom prst="rect">
            <a:avLst/>
          </a:prstGeom>
        </p:spPr>
      </p:pic>
      <p:pic>
        <p:nvPicPr>
          <p:cNvPr id="9" name="Изображение 8"/>
          <p:cNvPicPr/>
          <p:nvPr/>
        </p:nvPicPr>
        <p:blipFill>
          <a:blip r:embed="rId6"/>
          <a:stretch>
            <a:fillRect/>
          </a:stretch>
        </p:blipFill>
        <p:spPr>
          <a:xfrm>
            <a:off x="2628265" y="3140710"/>
            <a:ext cx="1851660" cy="3561715"/>
          </a:xfrm>
          <a:prstGeom prst="rect">
            <a:avLst/>
          </a:prstGeom>
        </p:spPr>
      </p:pic>
      <p:pic>
        <p:nvPicPr>
          <p:cNvPr id="10" name="Изображение 9"/>
          <p:cNvPicPr/>
          <p:nvPr/>
        </p:nvPicPr>
        <p:blipFill>
          <a:blip r:embed="rId7"/>
          <a:stretch>
            <a:fillRect/>
          </a:stretch>
        </p:blipFill>
        <p:spPr>
          <a:xfrm>
            <a:off x="4644390" y="2914650"/>
            <a:ext cx="1955165" cy="3943350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/>
        </p:nvSpPr>
        <p:spPr>
          <a:xfrm>
            <a:off x="565150" y="206025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2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Приготовление  плова</a:t>
            </a:r>
            <a:endParaRPr lang="ru-RU" altLang="en-US" b="1" dirty="0">
              <a:solidFill>
                <a:schemeClr val="accent2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2" name="Изображение 11"/>
          <p:cNvPicPr/>
          <p:nvPr/>
        </p:nvPicPr>
        <p:blipFill>
          <a:blip r:embed="rId8"/>
          <a:stretch>
            <a:fillRect/>
          </a:stretch>
        </p:blipFill>
        <p:spPr>
          <a:xfrm>
            <a:off x="6804660" y="2964180"/>
            <a:ext cx="2152015" cy="37985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35561" y="44450"/>
            <a:ext cx="9144000" cy="6858000"/>
          </a:xfrm>
          <a:prstGeom prst="rect">
            <a:avLst/>
          </a:prstGeom>
          <a:noFill/>
        </p:spPr>
      </p:pic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43940" y="1772920"/>
            <a:ext cx="3228975" cy="45974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/>
        </p:nvSpPr>
        <p:spPr>
          <a:xfrm>
            <a:off x="584200" y="401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en-US"/>
              <a:t>Компот</a:t>
            </a:r>
            <a:endParaRPr lang="ru-RU" altLang="en-US"/>
          </a:p>
        </p:txBody>
      </p:sp>
      <p:pic>
        <p:nvPicPr>
          <p:cNvPr id="6" name="Изображение 5"/>
          <p:cNvPicPr/>
          <p:nvPr/>
        </p:nvPicPr>
        <p:blipFill>
          <a:blip r:embed="rId3"/>
          <a:srcRect t="29676"/>
          <a:stretch>
            <a:fillRect/>
          </a:stretch>
        </p:blipFill>
        <p:spPr>
          <a:xfrm>
            <a:off x="5148580" y="1988820"/>
            <a:ext cx="3311525" cy="43586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-12967" y="-45720"/>
            <a:ext cx="9156967" cy="690372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 bwMode="auto">
          <a:xfrm>
            <a:off x="306238" y="116632"/>
            <a:ext cx="8568952" cy="108012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питание –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 здоровья и успешной учебы!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rcRect t="18130" b="8370"/>
          <a:stretch>
            <a:fillRect/>
          </a:stretch>
        </p:blipFill>
        <p:spPr>
          <a:xfrm>
            <a:off x="1403350" y="1628775"/>
            <a:ext cx="5984875" cy="5040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1574</Words>
  <Application>WPS Presentation</Application>
  <PresentationFormat>Экран (4:3)</PresentationFormat>
  <Paragraphs>63</Paragraphs>
  <Slides>10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Arial</vt:lpstr>
      <vt:lpstr>SimSun</vt:lpstr>
      <vt:lpstr>Wingdings</vt:lpstr>
      <vt:lpstr>Arial</vt:lpstr>
      <vt:lpstr>Times New Roman</vt:lpstr>
      <vt:lpstr>Segoe Script</vt:lpstr>
      <vt:lpstr>Calibri</vt:lpstr>
      <vt:lpstr>Microsoft YaHei</vt:lpstr>
      <vt:lpstr>Arial Unicode MS</vt:lpstr>
      <vt:lpstr>Calibri</vt:lpstr>
      <vt:lpstr>Times New Roman</vt:lpstr>
      <vt:lpstr>Тема Office</vt:lpstr>
      <vt:lpstr> Муниципальное общеобразовательное учреждение  Старобесовская основная общеобразовательная школа имени А.Ф.Юртова </vt:lpstr>
      <vt:lpstr>PowerPoint 演示文稿</vt:lpstr>
      <vt:lpstr>Питание детей в школе – один из важных факторов, определяющих  здоровье учащихся</vt:lpstr>
      <vt:lpstr>Завтрак</vt:lpstr>
      <vt:lpstr>Приготовление  лепёшки с сыром</vt:lpstr>
      <vt:lpstr>PowerPoint 演示文稿</vt:lpstr>
      <vt:lpstr>Приготовление  плова</vt:lpstr>
      <vt:lpstr>Компот</vt:lpstr>
      <vt:lpstr>Школьное питание –  залог здоровья и успешной учебы!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конкурс  «Лучшая школьная столовая»</dc:title>
  <dc:creator>User</dc:creator>
  <cp:lastModifiedBy>ОГЭ</cp:lastModifiedBy>
  <cp:revision>47</cp:revision>
  <dcterms:created xsi:type="dcterms:W3CDTF">2021-10-17T12:20:00Z</dcterms:created>
  <dcterms:modified xsi:type="dcterms:W3CDTF">2026-04-20T11:56:35Z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4C2B10A208BB4CC392DB3530C03A35F2_13</vt:lpwstr>
  </property>
  <property fmtid="{D5CDD505-2E9C-101B-9397-08002B2CF9AE}" pid="3" name="KSOProductBuildVer">
    <vt:lpwstr>1049-12.2.0.23196</vt:lpwstr>
  </property>
</Properties>
</file>